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76" r:id="rId5"/>
    <p:sldId id="262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7" r:id="rId15"/>
    <p:sldId id="273" r:id="rId16"/>
    <p:sldId id="274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F394F-DC04-4DEE-B4E8-416C9C3E8B2C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C3919-C5C8-4916-9F92-4141B0BE9E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636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Zidovudine</a:t>
            </a:r>
            <a:r>
              <a:rPr lang="fr-FR" baseline="0" dirty="0"/>
              <a:t>           </a:t>
            </a:r>
            <a:r>
              <a:rPr lang="fr-FR" dirty="0" err="1"/>
              <a:t>Lamivudine</a:t>
            </a:r>
            <a:r>
              <a:rPr lang="fr-FR" dirty="0"/>
              <a:t>         </a:t>
            </a:r>
            <a:r>
              <a:rPr lang="fr-FR" dirty="0" err="1"/>
              <a:t>NeViraPine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C3919-C5C8-4916-9F92-4141B0BE9E6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33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Zidovudine</a:t>
            </a:r>
            <a:r>
              <a:rPr lang="fr-FR" baseline="0" dirty="0"/>
              <a:t>           </a:t>
            </a:r>
            <a:r>
              <a:rPr lang="fr-FR" dirty="0" err="1"/>
              <a:t>Lamivudine</a:t>
            </a:r>
            <a:r>
              <a:rPr lang="fr-FR" dirty="0"/>
              <a:t>         </a:t>
            </a:r>
            <a:r>
              <a:rPr lang="fr-FR"/>
              <a:t>NeViraPine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C3919-C5C8-4916-9F92-4141B0BE9E67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33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Zidovudine</a:t>
            </a:r>
            <a:r>
              <a:rPr lang="fr-FR" baseline="0" dirty="0"/>
              <a:t>           </a:t>
            </a:r>
            <a:r>
              <a:rPr lang="fr-FR" dirty="0" err="1"/>
              <a:t>Lamivudine</a:t>
            </a:r>
            <a:r>
              <a:rPr lang="fr-FR" dirty="0"/>
              <a:t>         </a:t>
            </a:r>
            <a:r>
              <a:rPr lang="fr-FR"/>
              <a:t>NeViraPine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C3919-C5C8-4916-9F92-4141B0BE9E6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33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Zidovudine</a:t>
            </a:r>
            <a:r>
              <a:rPr lang="fr-FR" baseline="0" dirty="0"/>
              <a:t>           </a:t>
            </a:r>
            <a:r>
              <a:rPr lang="fr-FR" dirty="0" err="1"/>
              <a:t>Lamivudine</a:t>
            </a:r>
            <a:r>
              <a:rPr lang="fr-FR" dirty="0"/>
              <a:t>         </a:t>
            </a:r>
            <a:r>
              <a:rPr lang="fr-FR"/>
              <a:t>NeViraPine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C3919-C5C8-4916-9F92-4141B0BE9E67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33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Zidovudine</a:t>
            </a:r>
            <a:r>
              <a:rPr lang="fr-FR" baseline="0" dirty="0"/>
              <a:t>           </a:t>
            </a:r>
            <a:r>
              <a:rPr lang="fr-FR" dirty="0" err="1"/>
              <a:t>Lamivudine</a:t>
            </a:r>
            <a:r>
              <a:rPr lang="fr-FR" dirty="0"/>
              <a:t>         </a:t>
            </a:r>
            <a:r>
              <a:rPr lang="fr-FR"/>
              <a:t>NeViraPine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C3919-C5C8-4916-9F92-4141B0BE9E67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007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95236-F712-4D23-9C8D-4B6AAAB4C325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6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2645-5E6F-4B7A-A015-AC2478AC7DC9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23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1FBD-1F36-4542-A1F9-01BA594E9358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22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C020-17CF-4F9F-BC2C-3375CD57649D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9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6B0E-82EC-4B85-BA8F-758A7FEED3E4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02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8F236-245C-4FA0-BEB4-12B06D8307DD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451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2C33B-47E6-4CD4-9308-CCF42D191912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40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C826-DF35-4705-B107-6844A3915BF1}" type="datetime1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35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9FE-6F40-43EC-A1E7-766626723764}" type="datetime1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71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144A-5C25-4C78-BC33-92C661598670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01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E801E-2F28-479A-A03A-B2C2F9D8B130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50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CE670-FE30-4333-A00E-2DE14653D1B7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85775-A8A9-4E25-AF8F-11D84577A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87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223224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L’ischémie myocardique silencieuse chez la PVVIH, étude d’une cohorte de 120  patients suivis depuis plus de 10 ans.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3645024"/>
            <a:ext cx="8784976" cy="2160240"/>
          </a:xfrm>
        </p:spPr>
        <p:txBody>
          <a:bodyPr>
            <a:normAutofit/>
          </a:bodyPr>
          <a:lstStyle/>
          <a:p>
            <a:endParaRPr lang="pt-B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KAGAMBEGA LJ,</a:t>
            </a:r>
            <a:r>
              <a:rPr lang="pt-BR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SA</a:t>
            </a: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THIAM A, YAMÉOGO NV, DIALLO I, SANON H, KOLOGO KJ, MILLOGO GRC, ZABSONRE P, DRABO YJ</a:t>
            </a:r>
            <a:r>
              <a:rPr lang="pt-BR" baseline="30000" dirty="0"/>
              <a:t>.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AD8D-0100-4A6E-B729-67EBC144932E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6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Infection à VIH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45% des patients étaient sous AZT-3TC-NVP.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B853-DE98-414C-BCC7-6F184183FBC7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10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83568" y="3136613"/>
            <a:ext cx="50531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fr-F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706447"/>
            <a:ext cx="79312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Clinique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deux patients = douleurs thoraciques atypiques</a:t>
            </a:r>
          </a:p>
        </p:txBody>
      </p:sp>
    </p:spTree>
    <p:extLst>
      <p:ext uri="{BB962C8B-B14F-4D97-AF65-F5344CB8AC3E}">
        <p14:creationId xmlns:p14="http://schemas.microsoft.com/office/powerpoint/2010/main" val="33402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Biologie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LDL cholestérol et  triglycéride élevés=12,82 % 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Cholestérol total élevé = 23,07 %. 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ECG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onde T  négative = 18,33 %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5201E-DEFB-4A4D-B1F9-E214E2DF2BF4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22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27013"/>
            <a:ext cx="8229600" cy="1143000"/>
          </a:xfr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Echocardiographie doppler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Deux patients ont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présenté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 hypocinésie segmentaire, 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HTAP chez cinq patients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Altération de la FEVG dans un cas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E087-FB1A-4CE1-9E0F-97BD052F019A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15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060227"/>
          </a:xfr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Epreuve d’effort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Positive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25 % des cas.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0DBD-1917-4C8D-99B2-041E36E0B665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9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060227"/>
          </a:xfr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7"/>
            <a:ext cx="8579296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prévalence des atteintes coronaires était de </a:t>
            </a:r>
            <a:r>
              <a:rPr lang="fr-FR">
                <a:latin typeface="Times New Roman" panose="02020603050405020304" pitchFamily="18" charset="0"/>
                <a:cs typeface="Times New Roman" panose="02020603050405020304" pitchFamily="18" charset="0"/>
              </a:rPr>
              <a:t>27,41 </a:t>
            </a:r>
            <a:r>
              <a:rPr lang="fr-F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 Les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facteurs associés étaient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l’obésité ,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- l’HTA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la durée d’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volution de l’infection à VIH.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60DBD-1917-4C8D-99B2-041E36E0B665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80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 utilisation des ARV a augmenté l’espérance de vie des PV-VIH. Ce qui favorise l’installation des maladies cardiovasculaires du fait de l’inflammation chronique mais aussi du traitement.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D’où l’importance d’une surveillance périodique en cardiologie pour ces patients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0661-A7F1-4D62-9123-BF67FF5EA9B1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2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08919"/>
            <a:ext cx="8229600" cy="2520281"/>
          </a:xfrm>
        </p:spPr>
        <p:txBody>
          <a:bodyPr/>
          <a:lstStyle/>
          <a:p>
            <a:pPr marL="0" indent="0">
              <a:buNone/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C020-17CF-4F9F-BC2C-3375CD57649D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7èmes journées scientifiques de la SOCARB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16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55576" y="2967335"/>
            <a:ext cx="77768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MERCI </a:t>
            </a:r>
            <a:r>
              <a:rPr lang="fr-FR" sz="5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VOTRE </a:t>
            </a:r>
            <a:r>
              <a:rPr lang="fr-FR" sz="5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endParaRPr lang="fr-FR" sz="5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15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7561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à VIH constitue toujours un problème de santé publique</a:t>
            </a:r>
          </a:p>
          <a:p>
            <a:pPr lvl="0" algn="just">
              <a:lnSpc>
                <a:spcPct val="170000"/>
              </a:lnSpc>
              <a:spcBef>
                <a:spcPts val="1000"/>
              </a:spcBef>
            </a:pPr>
            <a:r>
              <a:rPr lang="fr-FR" sz="3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Prévalence croit du fait de </a:t>
            </a:r>
            <a:r>
              <a:rPr lang="fr-FR" sz="3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l’allongement de la survie</a:t>
            </a:r>
            <a:r>
              <a:rPr lang="fr-FR" sz="3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 la </a:t>
            </a:r>
            <a:r>
              <a:rPr lang="fr-FR" sz="3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baisse concomitante de la vigilance en matière de prévention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7C5BA-BAA6-4405-8DBD-AA8CFAFB196E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0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059832" y="2348880"/>
            <a:ext cx="2880320" cy="187220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,7 millions dans le monde</a:t>
            </a:r>
          </a:p>
        </p:txBody>
      </p:sp>
      <p:sp>
        <p:nvSpPr>
          <p:cNvPr id="5" name="Ellipse 4"/>
          <p:cNvSpPr/>
          <p:nvPr/>
        </p:nvSpPr>
        <p:spPr>
          <a:xfrm>
            <a:off x="611560" y="4437112"/>
            <a:ext cx="3168352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25,6 millions </a:t>
            </a:r>
          </a:p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Afrique subsaharienne </a:t>
            </a:r>
          </a:p>
          <a:p>
            <a:pPr algn="ctr"/>
            <a:endParaRPr lang="fr-FR" dirty="0"/>
          </a:p>
        </p:txBody>
      </p:sp>
      <p:sp>
        <p:nvSpPr>
          <p:cNvPr id="6" name="Ellipse 5"/>
          <p:cNvSpPr/>
          <p:nvPr/>
        </p:nvSpPr>
        <p:spPr>
          <a:xfrm>
            <a:off x="5508104" y="4460439"/>
            <a:ext cx="3168352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95000</a:t>
            </a:r>
          </a:p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Burkina Faso</a:t>
            </a:r>
          </a:p>
          <a:p>
            <a:pPr algn="ctr"/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BA2B-343B-49AC-92DA-5791B19B2D30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06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48513"/>
            <a:ext cx="8229600" cy="1143000"/>
          </a:xfr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F213-C3F1-411C-B093-7314D60A280D}" type="datetime1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4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628800"/>
            <a:ext cx="4762871" cy="453650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1628800"/>
            <a:ext cx="3528392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5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OBJECTIFS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Déterminer 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prévalence de l’ischémie myocardique silencieuse (IMS) ainsi que les facteurs associés à sa survenue au cours de l’infection à VIH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830B-E684-414F-890B-5BF5B83FA86F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41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Cadre et type d’étude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de cardiologie, de médecine interne et de médecine nucléaire du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CHU-YO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Etude transversale du 1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avril au 31 juillet 2017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Population d’étude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 PV-VIH ,charge virale et CD4 connus suivies depuis au moins trois ans à l’hôpital de jour du CHU-YO.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32E0-75CC-4FB2-B0BA-16617823C75E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5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11560" y="2348880"/>
            <a:ext cx="3168352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Atteintes coronaires :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dysfonctionnement des artères coronaires.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9992" y="2348880"/>
            <a:ext cx="3672408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Trouble de la cinétique segmentaire à l’échographie cardiaque: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anomalie de la fonction systolique du ventricule allant de l’hypocinésie, l’akinésie à la dyskinésie</a:t>
            </a:r>
          </a:p>
        </p:txBody>
      </p:sp>
      <p:sp>
        <p:nvSpPr>
          <p:cNvPr id="6" name="Rectangle 5"/>
          <p:cNvSpPr/>
          <p:nvPr/>
        </p:nvSpPr>
        <p:spPr>
          <a:xfrm>
            <a:off x="2195736" y="4653136"/>
            <a:ext cx="4536504" cy="1703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Epreuve d’effort positive :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patient à 85% de sa fréquence maximale théorique présentait un critère de positivité au moins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B71F-191D-467A-B13D-FA7ECA6C1530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3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875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Caractéristiques des patients enquêtés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moyen était de 49 ± 9 ans [23 ; 71] ans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Diabète et une dyslipidémie chez 2,5 % 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HTA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chez 12,5 % des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Obésité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chez 41,7 % des patients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8EEAD-BB82-4C2C-ABF7-A4BDA211C2CE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86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Infection à VIH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Durée moyenne de séropositivité = 12 ± 4 ans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Temps exposition aux ARV =  11 ± 4 ans.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Taux de CD4  &gt; 100 /mm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99,2 % 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 virale indétectable =  86,7 %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E421-36F6-4B9E-9391-FCA829E63865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7èmes journées scientifiques de la 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5775-A8A9-4E25-AF8F-11D84577ACD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22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1140</TotalTime>
  <Words>555</Words>
  <Application>Microsoft Office PowerPoint</Application>
  <PresentationFormat>Affichage à l'écran (4:3)</PresentationFormat>
  <Paragraphs>139</Paragraphs>
  <Slides>16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Thème Office</vt:lpstr>
      <vt:lpstr> L’ischémie myocardique silencieuse chez la PVVIH, étude d’une cohorte de 120  patients suivis depuis plus de 10 ans. </vt:lpstr>
      <vt:lpstr>INTRODUCTION</vt:lpstr>
      <vt:lpstr>INTRODUCTION</vt:lpstr>
      <vt:lpstr>INTRODUCTION</vt:lpstr>
      <vt:lpstr>OBJECTIFS</vt:lpstr>
      <vt:lpstr>METHODOLOGIE</vt:lpstr>
      <vt:lpstr>METHODOLOGIE</vt:lpstr>
      <vt:lpstr>RESULTATS</vt:lpstr>
      <vt:lpstr>RESULTATS</vt:lpstr>
      <vt:lpstr>RESULTATS</vt:lpstr>
      <vt:lpstr>RESULTATS</vt:lpstr>
      <vt:lpstr>RESULTATS</vt:lpstr>
      <vt:lpstr>RESULTATS</vt:lpstr>
      <vt:lpstr>RESULTATS</vt:lpstr>
      <vt:lpstr>CONCLUSION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Dépistages des atteintes coronaires au cours de l’infection par le virus de l’immunodéficience humaine</dc:title>
  <dc:creator>Clauvis sebgo</dc:creator>
  <cp:lastModifiedBy>DR DA</cp:lastModifiedBy>
  <cp:revision>37</cp:revision>
  <dcterms:created xsi:type="dcterms:W3CDTF">2018-07-17T21:16:15Z</dcterms:created>
  <dcterms:modified xsi:type="dcterms:W3CDTF">2021-10-27T13:53:20Z</dcterms:modified>
</cp:coreProperties>
</file>